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9" r:id="rId2"/>
    <p:sldId id="538" r:id="rId3"/>
    <p:sldId id="539" r:id="rId4"/>
    <p:sldId id="648" r:id="rId5"/>
    <p:sldId id="652" r:id="rId6"/>
    <p:sldId id="653" r:id="rId7"/>
    <p:sldId id="649" r:id="rId8"/>
    <p:sldId id="650" r:id="rId9"/>
    <p:sldId id="651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06E5D-DD55-4FBE-9513-EBD1B54634F4}" v="1" dt="2021-01-06T04:58:14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 autoAdjust="0"/>
    <p:restoredTop sz="89930" autoAdjust="0"/>
  </p:normalViewPr>
  <p:slideViewPr>
    <p:cSldViewPr snapToGrid="0">
      <p:cViewPr varScale="1">
        <p:scale>
          <a:sx n="103" d="100"/>
          <a:sy n="103" d="100"/>
        </p:scale>
        <p:origin x="1752" y="102"/>
      </p:cViewPr>
      <p:guideLst>
        <p:guide orient="horz"/>
        <p:guide pos="5711"/>
      </p:guideLst>
    </p:cSldViewPr>
  </p:slideViewPr>
  <p:outlineViewPr>
    <p:cViewPr>
      <p:scale>
        <a:sx n="33" d="100"/>
        <a:sy n="33" d="100"/>
      </p:scale>
      <p:origin x="0" y="4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99" d="100"/>
          <a:sy n="199" d="100"/>
        </p:scale>
        <p:origin x="1472" y="-16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cee Lin" userId="b137ba3c-1da4-4802-8323-ead6c17b1235" providerId="ADAL" clId="{61206E5D-DD55-4FBE-9513-EBD1B54634F4}"/>
    <pc:docChg chg="undo custSel addSld delSld modSld sldOrd">
      <pc:chgData name="Maycee Lin" userId="b137ba3c-1da4-4802-8323-ead6c17b1235" providerId="ADAL" clId="{61206E5D-DD55-4FBE-9513-EBD1B54634F4}" dt="2021-01-06T05:18:54.331" v="1609" actId="255"/>
      <pc:docMkLst>
        <pc:docMk/>
      </pc:docMkLst>
      <pc:sldChg chg="modNotesTx">
        <pc:chgData name="Maycee Lin" userId="b137ba3c-1da4-4802-8323-ead6c17b1235" providerId="ADAL" clId="{61206E5D-DD55-4FBE-9513-EBD1B54634F4}" dt="2021-01-06T04:57:13.152" v="43" actId="20577"/>
        <pc:sldMkLst>
          <pc:docMk/>
          <pc:sldMk cId="3744210834" sldId="259"/>
        </pc:sldMkLst>
      </pc:sldChg>
      <pc:sldChg chg="new del ord">
        <pc:chgData name="Maycee Lin" userId="b137ba3c-1da4-4802-8323-ead6c17b1235" providerId="ADAL" clId="{61206E5D-DD55-4FBE-9513-EBD1B54634F4}" dt="2021-01-06T04:58:48.587" v="52" actId="47"/>
        <pc:sldMkLst>
          <pc:docMk/>
          <pc:sldMk cId="2602474261" sldId="620"/>
        </pc:sldMkLst>
      </pc:sldChg>
      <pc:sldChg chg="new del">
        <pc:chgData name="Maycee Lin" userId="b137ba3c-1da4-4802-8323-ead6c17b1235" providerId="ADAL" clId="{61206E5D-DD55-4FBE-9513-EBD1B54634F4}" dt="2021-01-06T04:57:23.979" v="45" actId="47"/>
        <pc:sldMkLst>
          <pc:docMk/>
          <pc:sldMk cId="4176533874" sldId="620"/>
        </pc:sldMkLst>
      </pc:sldChg>
      <pc:sldChg chg="modSp add mod modNotesTx">
        <pc:chgData name="Maycee Lin" userId="b137ba3c-1da4-4802-8323-ead6c17b1235" providerId="ADAL" clId="{61206E5D-DD55-4FBE-9513-EBD1B54634F4}" dt="2021-01-06T05:18:54.331" v="1609" actId="255"/>
        <pc:sldMkLst>
          <pc:docMk/>
          <pc:sldMk cId="361173208" sldId="645"/>
        </pc:sldMkLst>
        <pc:spChg chg="mod">
          <ac:chgData name="Maycee Lin" userId="b137ba3c-1da4-4802-8323-ead6c17b1235" providerId="ADAL" clId="{61206E5D-DD55-4FBE-9513-EBD1B54634F4}" dt="2021-01-06T04:59:04.769" v="72" actId="20577"/>
          <ac:spMkLst>
            <pc:docMk/>
            <pc:sldMk cId="361173208" sldId="645"/>
            <ac:spMk id="3" creationId="{22A13054-1EB9-4072-991B-6C88291739E8}"/>
          </ac:spMkLst>
        </pc:spChg>
      </pc:sldChg>
      <pc:sldChg chg="add modNotesTx">
        <pc:chgData name="Maycee Lin" userId="b137ba3c-1da4-4802-8323-ead6c17b1235" providerId="ADAL" clId="{61206E5D-DD55-4FBE-9513-EBD1B54634F4}" dt="2021-01-06T05:18:12.658" v="1602" actId="20577"/>
        <pc:sldMkLst>
          <pc:docMk/>
          <pc:sldMk cId="731286489" sldId="6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4FEBF-E9F7-4A44-8814-5BB8CC56B32D}" type="datetime1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63085-7169-504F-BBB3-D28312A6C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3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FAA3B-A35C-4F4A-B2A8-B22809D8B8D1}" type="datetime1">
              <a:rPr lang="en-US" smtClean="0"/>
              <a:t>12/29/2022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39F60-75B2-44EE-8C82-EF0FBA721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75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37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8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7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7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6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62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3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17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7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8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4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8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24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3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5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37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96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3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29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3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72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8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4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21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19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70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4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52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7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10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1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8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52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9F60-75B2-44EE-8C82-EF0FBA721F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7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ft edg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1862929"/>
            <a:ext cx="9144000" cy="3132142"/>
          </a:xfrm>
          <a:prstGeom prst="rect">
            <a:avLst/>
          </a:prstGeom>
        </p:spPr>
      </p:pic>
      <p:pic>
        <p:nvPicPr>
          <p:cNvPr id="10" name="Picture 9" descr="princeton tower 5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260715"/>
            <a:ext cx="4329953" cy="238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1327"/>
            <a:ext cx="7772400" cy="1470025"/>
          </a:xfrm>
          <a:effectLst/>
        </p:spPr>
        <p:txBody>
          <a:bodyPr>
            <a:normAutofit/>
          </a:bodyPr>
          <a:lstStyle>
            <a:lvl1pPr>
              <a:defRPr sz="1800" b="1" cap="sm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200" cap="small" baseline="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aseline="0"/>
            </a:lvl1pPr>
          </a:lstStyle>
          <a:p>
            <a:r>
              <a:rPr lang="en-US"/>
              <a:t>3/21/2019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5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3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Bef>
                <a:spcPts val="1800"/>
              </a:spcBef>
              <a:buClr>
                <a:srgbClr val="D95C05"/>
              </a:buClr>
              <a:buFont typeface="Wingdings" pitchFamily="2" charset="2"/>
              <a:buChar char="§"/>
              <a:defRPr/>
            </a:lvl1pPr>
            <a:lvl2pPr marL="576263" indent="-228600">
              <a:spcBef>
                <a:spcPts val="700"/>
              </a:spcBef>
              <a:buClr>
                <a:srgbClr val="D95C05"/>
              </a:buClr>
              <a:buFont typeface="Arial" pitchFamily="34" charset="0"/>
              <a:buChar char="•"/>
              <a:defRPr/>
            </a:lvl2pPr>
            <a:lvl3pPr marL="855663" indent="-228600">
              <a:spcBef>
                <a:spcPts val="600"/>
              </a:spcBef>
              <a:buClr>
                <a:srgbClr val="D95C05"/>
              </a:buClr>
              <a:buFont typeface="Arial" pitchFamily="34" charset="0"/>
              <a:buChar char="–"/>
              <a:defRPr/>
            </a:lvl3pPr>
            <a:lvl4pPr marL="1143000" indent="-228600">
              <a:spcBef>
                <a:spcPts val="500"/>
              </a:spcBef>
              <a:buClr>
                <a:srgbClr val="D95C05"/>
              </a:buClr>
              <a:buFont typeface="Courier New" pitchFamily="49" charset="0"/>
              <a:buChar char="o"/>
              <a:defRPr/>
            </a:lvl4pPr>
            <a:lvl5pPr marL="1371600" indent="-228600">
              <a:spcBef>
                <a:spcPts val="500"/>
              </a:spcBef>
              <a:buClr>
                <a:srgbClr val="D95C05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D7D7D"/>
                </a:solidFill>
              </a:defRPr>
            </a:lvl1pPr>
          </a:lstStyle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princeton tower 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377" y="1"/>
            <a:ext cx="3397624" cy="14485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>
              <a:defRPr sz="2400" b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cs typeface="Corbe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417640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D95C05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orbel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orbel"/>
                <a:ea typeface="나눔고딕" pitchFamily="50" charset="-127"/>
                <a:cs typeface="Corbel"/>
              </a:defRPr>
            </a:lvl1pPr>
          </a:lstStyle>
          <a:p>
            <a:r>
              <a:rPr lang="en-US"/>
              <a:t>3/21/2019</a:t>
            </a:r>
          </a:p>
        </p:txBody>
      </p:sp>
    </p:spTree>
    <p:extLst>
      <p:ext uri="{BB962C8B-B14F-4D97-AF65-F5344CB8AC3E}">
        <p14:creationId xmlns:p14="http://schemas.microsoft.com/office/powerpoint/2010/main" val="91818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192" y="2683927"/>
            <a:ext cx="6460054" cy="787400"/>
          </a:xfrm>
          <a:effectLst/>
        </p:spPr>
        <p:txBody>
          <a:bodyPr lIns="0" rIns="0" anchor="ctr" anchorCtr="0">
            <a:normAutofit/>
          </a:bodyPr>
          <a:lstStyle>
            <a:lvl1pPr algn="l">
              <a:defRPr sz="3200" b="1" cap="none" spc="0" baseline="0">
                <a:solidFill>
                  <a:schemeClr val="tx1"/>
                </a:solidFill>
                <a:effectLst/>
                <a:latin typeface="+mj-lt"/>
                <a:cs typeface="Corbe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13678" y="3334854"/>
            <a:ext cx="7330323" cy="18288"/>
          </a:xfrm>
          <a:prstGeom prst="rect">
            <a:avLst/>
          </a:prstGeom>
          <a:gradFill flip="none" rotWithShape="1">
            <a:gsLst>
              <a:gs pos="0">
                <a:srgbClr val="D95C05"/>
              </a:gs>
              <a:gs pos="100000">
                <a:srgbClr val="D95C05">
                  <a:alpha val="0"/>
                </a:srgb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5426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7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8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0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3/21/2019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chemeClr val="tx1">
                    <a:tint val="75000"/>
                  </a:schemeClr>
                </a:solidFill>
                <a:latin typeface="Corbel"/>
                <a:ea typeface="나눔고딕" pitchFamily="50" charset="-127"/>
                <a:cs typeface="Corbel"/>
              </a:defRPr>
            </a:lvl1pPr>
          </a:lstStyle>
          <a:p>
            <a:r>
              <a:rPr lang="en-US"/>
              <a:t>3/21/2019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baseline="0">
                <a:solidFill>
                  <a:schemeClr val="tx1">
                    <a:tint val="75000"/>
                  </a:schemeClr>
                </a:solidFill>
                <a:latin typeface="Corbel"/>
                <a:ea typeface="나눔고딕" pitchFamily="50" charset="-127"/>
                <a:cs typeface="Corbel"/>
              </a:defRPr>
            </a:lvl1pPr>
          </a:lstStyle>
          <a:p>
            <a:r>
              <a:rPr lang="en-US"/>
              <a:t>Princeton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orbel"/>
                <a:ea typeface="나눔고딕" pitchFamily="50" charset="-127"/>
                <a:cs typeface="Corbel"/>
              </a:defRPr>
            </a:lvl1pPr>
          </a:lstStyle>
          <a:p>
            <a:fld id="{377B78EB-A18F-434E-8A44-87B559C59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chemeClr val="bg2">
              <a:lumMod val="25000"/>
            </a:schemeClr>
          </a:solidFill>
          <a:latin typeface="Corbel"/>
          <a:ea typeface="나눔고딕" pitchFamily="50" charset="-127"/>
          <a:cs typeface="Corbe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 baseline="0">
          <a:solidFill>
            <a:schemeClr val="tx1"/>
          </a:solidFill>
          <a:latin typeface="Corbel"/>
          <a:ea typeface="나눔고딕" pitchFamily="50" charset="-127"/>
          <a:cs typeface="Corbel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–"/>
        <a:defRPr sz="1600" kern="1200" baseline="0">
          <a:solidFill>
            <a:schemeClr val="tx1"/>
          </a:solidFill>
          <a:latin typeface="Corbel"/>
          <a:ea typeface="나눔고딕" pitchFamily="50" charset="-127"/>
          <a:cs typeface="Corbel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400" kern="1200" baseline="0">
          <a:solidFill>
            <a:schemeClr val="tx1"/>
          </a:solidFill>
          <a:latin typeface="Corbel"/>
          <a:ea typeface="나눔고딕" pitchFamily="50" charset="-127"/>
          <a:cs typeface="Corbe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–"/>
        <a:defRPr sz="1200" kern="1200" baseline="0">
          <a:solidFill>
            <a:schemeClr val="tx1"/>
          </a:solidFill>
          <a:latin typeface="Corbel"/>
          <a:ea typeface="나눔고딕" pitchFamily="50" charset="-127"/>
          <a:cs typeface="Corbe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200" kern="1200" baseline="0">
          <a:solidFill>
            <a:schemeClr val="tx1"/>
          </a:solidFill>
          <a:latin typeface="Corbel"/>
          <a:ea typeface="나눔고딕" pitchFamily="50" charset="-127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414"/>
            <a:ext cx="7772400" cy="2060280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REGIME-BASED INVESTMENT MODELS</a:t>
            </a:r>
            <a:br>
              <a:rPr lang="en-US" altLang="ko-KR" sz="2000" dirty="0"/>
            </a:br>
            <a:r>
              <a:rPr lang="en-US" altLang="ko-KR" sz="2000" dirty="0"/>
              <a:t>AND MULTI-PERIOD MONTE CARLO</a:t>
            </a:r>
            <a:br>
              <a:rPr lang="en-US" altLang="ko-KR" sz="2000" dirty="0"/>
            </a:br>
            <a:r>
              <a:rPr lang="en-US" altLang="ko-KR" sz="2000" dirty="0"/>
              <a:t>SIMULATIONS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68102"/>
            <a:ext cx="6400800" cy="3326860"/>
          </a:xfrm>
        </p:spPr>
        <p:txBody>
          <a:bodyPr>
            <a:noAutofit/>
          </a:bodyPr>
          <a:lstStyle/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800" b="1" dirty="0">
                <a:solidFill>
                  <a:schemeClr val="tx1"/>
                </a:solidFill>
              </a:rPr>
              <a:t>PROFESSORS LIONEL MARTELLINI, JOHN M. MULVEY AND DR. LEXIE LI</a:t>
            </a:r>
          </a:p>
          <a:p>
            <a:r>
              <a:rPr lang="en-US" altLang="ko-KR" sz="1800" b="1" dirty="0">
                <a:solidFill>
                  <a:schemeClr val="tx1"/>
                </a:solidFill>
              </a:rPr>
              <a:t>EDHEC AND PRINCETON UNIVERSITY</a:t>
            </a:r>
          </a:p>
          <a:p>
            <a:r>
              <a:rPr lang="en-US" altLang="ko-KR" sz="1800" b="1" dirty="0">
                <a:solidFill>
                  <a:schemeClr val="tx1"/>
                </a:solidFill>
              </a:rPr>
              <a:t>NOV 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421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Plot the Distribution Under Each Regime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7FE5F6-810C-532E-181F-C5E9424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85" y="1739596"/>
            <a:ext cx="5348872" cy="45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Hedge fund performance with SP500 in Center</a:t>
            </a:r>
          </a:p>
          <a:p>
            <a:r>
              <a:rPr lang="en-US" altLang="ko-KR" sz="2000" dirty="0"/>
              <a:t>Note modest diversification over 2005 to 2011 period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Motivate Economic Regimes – Correlation Perspective</a:t>
            </a:r>
            <a:endParaRPr lang="en-US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562C2A55-1766-AB12-C4BB-344ED7C754DB}"/>
              </a:ext>
            </a:extLst>
          </p:cNvPr>
          <p:cNvSpPr txBox="1">
            <a:spLocks/>
          </p:cNvSpPr>
          <p:nvPr/>
        </p:nvSpPr>
        <p:spPr>
          <a:xfrm>
            <a:off x="6208543" y="1744395"/>
            <a:ext cx="3033932" cy="801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457200" rtl="0" eaLnBrk="1" latinLnBrk="0" hangingPunct="1">
              <a:spcBef>
                <a:spcPts val="1800"/>
              </a:spcBef>
              <a:buClr>
                <a:srgbClr val="D95C05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1pPr>
            <a:lvl2pPr marL="576263" indent="-228600" algn="l" defTabSz="457200" rtl="0" eaLnBrk="1" latinLnBrk="0" hangingPunct="1">
              <a:spcBef>
                <a:spcPts val="700"/>
              </a:spcBef>
              <a:buClr>
                <a:srgbClr val="D95C0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2pPr>
            <a:lvl3pPr marL="855663" indent="-228600" algn="l" defTabSz="457200" rtl="0" eaLnBrk="1" latinLnBrk="0" hangingPunct="1">
              <a:spcBef>
                <a:spcPts val="600"/>
              </a:spcBef>
              <a:buClr>
                <a:srgbClr val="D95C05"/>
              </a:buClr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3pPr>
            <a:lvl4pPr marL="1143000" indent="-228600" algn="l" defTabSz="457200" rtl="0" eaLnBrk="1" latinLnBrk="0" hangingPunct="1">
              <a:spcBef>
                <a:spcPts val="500"/>
              </a:spcBef>
              <a:buClr>
                <a:srgbClr val="D95C05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4pPr>
            <a:lvl5pPr marL="1371600" indent="-228600" algn="l" defTabSz="457200" rtl="0" eaLnBrk="1" latinLnBrk="0" hangingPunct="1">
              <a:spcBef>
                <a:spcPts val="500"/>
              </a:spcBef>
              <a:buClr>
                <a:srgbClr val="D95C05"/>
              </a:buClr>
              <a:buFont typeface="Wingdings" pitchFamily="2" charset="2"/>
              <a:buChar char="Ø"/>
              <a:defRPr sz="12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/>
              <a:t>Cross-Correlation Diagram</a:t>
            </a:r>
          </a:p>
          <a:p>
            <a:pPr marL="0" indent="0" algn="ctr">
              <a:buNone/>
            </a:pPr>
            <a:r>
              <a:rPr lang="en-US" altLang="ko-KR" dirty="0"/>
              <a:t>(Sept’05 – Aug’ 11)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FDB0E-B730-F08E-BCEA-CC275666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48" y="2802574"/>
            <a:ext cx="4736903" cy="34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Much higher correlations and volatility during crash periods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Crash Periods are Different than Normal Economic Periods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6FFF9-5B05-F310-CA94-BE949202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" y="2140387"/>
            <a:ext cx="6963508" cy="44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904-8586-A549-88DF-E9DBAF3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212" y="2683927"/>
            <a:ext cx="7176034" cy="78740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A Machine Learning Method: Trend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5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Recap: “Filter” the index return time series</a:t>
            </a:r>
            <a:endParaRPr lang="en-US" altLang="ko-KR" dirty="0"/>
          </a:p>
          <a:p>
            <a:r>
              <a:rPr lang="en-US" altLang="ko-KR" sz="2000" dirty="0"/>
              <a:t>Balance between two goals:</a:t>
            </a:r>
            <a:endParaRPr lang="en-US" altLang="ko-KR" sz="1400" dirty="0"/>
          </a:p>
          <a:p>
            <a:pPr lvl="1"/>
            <a:r>
              <a:rPr lang="en-US" altLang="ko-KR" sz="1800" dirty="0"/>
              <a:t>Similarity between the filtered series and the historical series</a:t>
            </a:r>
          </a:p>
          <a:p>
            <a:pPr lvl="1"/>
            <a:r>
              <a:rPr lang="en-US" altLang="ko-KR" sz="1800" dirty="0"/>
              <a:t>Number of changes is direction</a:t>
            </a:r>
          </a:p>
          <a:p>
            <a:r>
              <a:rPr lang="en-US" altLang="ko-KR" sz="2000" dirty="0"/>
              <a:t>Apply to the S&amp;P 500 Index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Trend Filtering Approach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3D06B7-29F1-2E5A-4BBD-E1F113A0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3" y="3915198"/>
            <a:ext cx="4739094" cy="26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0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676441"/>
            <a:ext cx="8229600" cy="180387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This is a convex program.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Trend Filtering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4C0E92-F24D-A6C1-AF24-9A3351AD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2" y="1757197"/>
            <a:ext cx="9031458" cy="24586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1E16E-ACD3-ED77-8D46-2F3A032E9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399" y="2127554"/>
            <a:ext cx="1799401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124200"/>
            <a:ext cx="8405446" cy="335611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What will happen if we increase the value of lambda? What if we decrease it?</a:t>
            </a:r>
          </a:p>
          <a:p>
            <a:r>
              <a:rPr lang="en-US" altLang="ko-KR" sz="2000" dirty="0"/>
              <a:t>Do we expect the regime labels to switch more frequently or less?</a:t>
            </a:r>
          </a:p>
          <a:p>
            <a:endParaRPr lang="en-US" altLang="ko-KR" sz="2000" dirty="0"/>
          </a:p>
          <a:p>
            <a:r>
              <a:rPr lang="en-US" altLang="ko-KR" sz="2000" dirty="0"/>
              <a:t>What happens when lambda = 0?</a:t>
            </a:r>
          </a:p>
          <a:p>
            <a:r>
              <a:rPr lang="en-US" altLang="ko-KR" sz="2000" dirty="0"/>
              <a:t>What happens when lambda approaches infinity?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Parameter selection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1A33F5-7E90-363E-A530-1A210FA3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41" y="1924050"/>
            <a:ext cx="5496117" cy="713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11568B-AC09-5650-D149-82C5C385F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891" y="1418394"/>
            <a:ext cx="713619" cy="7136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4B32AC-0397-5E8F-5796-22F8E86C1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503" y="4344231"/>
            <a:ext cx="3058885" cy="729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4649F6-8EF7-F5E3-FA73-C9758ADAF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247" y="5219361"/>
            <a:ext cx="2437622" cy="6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Trend Filtering (Code)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00B6D-F11A-3632-22E4-AD0D6002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41" y="1924050"/>
            <a:ext cx="5496117" cy="7136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9E0C20-B26D-CAE5-760E-EF4AB0E15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41" y="2637669"/>
            <a:ext cx="547763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Fitted values by the Trend Filtering Algorithm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506FF-3A1A-BC33-1CB8-5027B01F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05" y="1717805"/>
            <a:ext cx="5782190" cy="47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30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Plot the Regimes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94C3F-FC93-A9A0-FB93-F571031B6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54" y="1566985"/>
            <a:ext cx="6048892" cy="50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Introduction to Python programming</a:t>
            </a:r>
          </a:p>
          <a:p>
            <a:r>
              <a:rPr lang="en-US" altLang="ko-KR" sz="2000" dirty="0"/>
              <a:t>Motivation for modeling economic regimes: example</a:t>
            </a:r>
          </a:p>
          <a:p>
            <a:r>
              <a:rPr lang="en-US" altLang="ko-KR" sz="2000" dirty="0"/>
              <a:t>Employ machine learning approach (trend filtering) over historical data</a:t>
            </a:r>
          </a:p>
          <a:p>
            <a:r>
              <a:rPr lang="en-US" altLang="ko-KR" sz="2000" dirty="0"/>
              <a:t>Work on scenario-based portfolio models (single and multiple)</a:t>
            </a:r>
          </a:p>
          <a:p>
            <a:r>
              <a:rPr lang="en-US" altLang="ko-KR" sz="2000" dirty="0"/>
              <a:t>Application: two-regime Monte Carlo simulation for a University Endowment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0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904-8586-A549-88DF-E9DBAF3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683927"/>
            <a:ext cx="6849546" cy="787400"/>
          </a:xfrm>
        </p:spPr>
        <p:txBody>
          <a:bodyPr>
            <a:normAutofit/>
          </a:bodyPr>
          <a:lstStyle/>
          <a:p>
            <a:r>
              <a:rPr lang="en-US" altLang="ko-KR" dirty="0"/>
              <a:t>A Scenario Based Portfolio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99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Single-period asset allocation</a:t>
            </a:r>
          </a:p>
          <a:p>
            <a:r>
              <a:rPr lang="en-US" altLang="ko-KR" sz="2000" dirty="0"/>
              <a:t>Balance between two conflicting goals:</a:t>
            </a:r>
            <a:endParaRPr lang="en-US" altLang="ko-KR" sz="1400" dirty="0"/>
          </a:p>
          <a:p>
            <a:pPr lvl="1"/>
            <a:r>
              <a:rPr lang="en-US" altLang="ko-KR" sz="1800" dirty="0"/>
              <a:t>High expected returns</a:t>
            </a:r>
          </a:p>
          <a:p>
            <a:pPr lvl="1"/>
            <a:r>
              <a:rPr lang="en-US" altLang="ko-KR" sz="1800" dirty="0"/>
              <a:t>Low risk (low variance)</a:t>
            </a:r>
          </a:p>
          <a:p>
            <a:r>
              <a:rPr lang="en-US" altLang="ko-KR" sz="2200" dirty="0"/>
              <a:t>Minimize    :    </a:t>
            </a:r>
            <a:r>
              <a:rPr lang="en-US" altLang="ko-KR" sz="2200" i="1" dirty="0"/>
              <a:t>portfolio variance</a:t>
            </a:r>
          </a:p>
          <a:p>
            <a:r>
              <a:rPr lang="en-US" altLang="ko-KR" sz="2200" dirty="0"/>
              <a:t>Subject to  :    </a:t>
            </a:r>
            <a:r>
              <a:rPr lang="en-US" altLang="ko-KR" sz="2200" i="1" dirty="0"/>
              <a:t>expected portfolio return  &gt;=  target expected return</a:t>
            </a:r>
          </a:p>
          <a:p>
            <a:r>
              <a:rPr lang="en-US" altLang="ko-KR" sz="2200" dirty="0"/>
              <a:t>                             </a:t>
            </a:r>
            <a:r>
              <a:rPr lang="en-US" altLang="ko-KR" sz="2200" i="1" dirty="0"/>
              <a:t>budget constraints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Markowitz Mean-Variance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Efficient Frontier – Traditional Portfolio Model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E6B236-6C0A-ACA5-A565-70A489B5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" y="2042577"/>
            <a:ext cx="7581207" cy="4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6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Efficient Frontier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291ECC-597B-BF92-0459-00E1D33B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415" y="1895772"/>
            <a:ext cx="684943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2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Efficient Frontier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10F6C-624D-9351-9C50-2761CFFE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30" y="1893545"/>
            <a:ext cx="5405819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0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Period Scenario Tree {S}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A7F2E-FC4F-6409-9C8C-4F811458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6261"/>
            <a:ext cx="8013469" cy="40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1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Scenario version generalized easily</a:t>
            </a:r>
          </a:p>
          <a:p>
            <a:pPr lvl="1"/>
            <a:r>
              <a:rPr lang="en-US" altLang="ko-KR" sz="1800" dirty="0"/>
              <a:t>Other objective functions</a:t>
            </a:r>
          </a:p>
          <a:p>
            <a:pPr lvl="1"/>
            <a:r>
              <a:rPr lang="en-US" altLang="ko-KR" sz="1800" dirty="0"/>
              <a:t>Any distribution, allows for multiple regimes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 – Based Portfolio Model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8AE57-F818-D47D-9517-BE81E425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58" y="2790130"/>
            <a:ext cx="5804254" cy="370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62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Scenario version and traditional version are equivalent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Comparing Efficient Frontiers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11CFE-6438-BEF8-7F33-29C805AF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15" y="2163932"/>
            <a:ext cx="5098175" cy="43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Proportionally split the scenarios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Single Period Scenario Tree {S} with Two Regimes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3DB70-8205-9D32-F784-924F4C07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9" y="2399678"/>
            <a:ext cx="7132320" cy="38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Traditional vs Two-Regime Model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C7E5B-5525-DD29-EC99-18F2A984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6" y="1795846"/>
            <a:ext cx="5674372" cy="47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904-8586-A549-88DF-E9DBAF3C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altLang="ko-KR" dirty="0"/>
              <a:t>to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6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904-8586-A549-88DF-E9DBAF3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62" y="2683927"/>
            <a:ext cx="8212974" cy="787400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A Multi-Regime Model for a University Endowment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51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2"/>
            <a:ext cx="8487295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Apply a multiple period asset model to a large U.S. University Endowment</a:t>
            </a:r>
          </a:p>
          <a:p>
            <a:pPr lvl="1"/>
            <a:r>
              <a:rPr lang="en-US" altLang="ko-KR" sz="1800" dirty="0"/>
              <a:t>Long horizon – 50 years</a:t>
            </a:r>
          </a:p>
          <a:p>
            <a:pPr lvl="1"/>
            <a:r>
              <a:rPr lang="en-US" altLang="ko-KR" sz="1800" dirty="0"/>
              <a:t>Assume fixed-mix investment for assets (annual rebalancing, no transaction costs)</a:t>
            </a:r>
          </a:p>
          <a:p>
            <a:pPr lvl="2"/>
            <a:r>
              <a:rPr lang="en-US" altLang="ko-KR" sz="1600" dirty="0"/>
              <a:t>Similar to leading university allocations in the U.S.</a:t>
            </a:r>
          </a:p>
          <a:p>
            <a:r>
              <a:rPr lang="en-US" altLang="ko-KR" sz="2000" dirty="0"/>
              <a:t>Start with annual spending (4%) and contributions</a:t>
            </a:r>
          </a:p>
          <a:p>
            <a:r>
              <a:rPr lang="en-US" altLang="ko-KR" sz="2000" dirty="0"/>
              <a:t>Compare single regime and </a:t>
            </a:r>
            <a:r>
              <a:rPr lang="en-US" altLang="ko-KR" sz="2000" b="1" dirty="0">
                <a:solidFill>
                  <a:srgbClr val="FF0000"/>
                </a:solidFill>
              </a:rPr>
              <a:t>two-regime</a:t>
            </a:r>
            <a:r>
              <a:rPr lang="en-US" altLang="ko-KR" sz="2000" dirty="0"/>
              <a:t> approaches</a:t>
            </a:r>
          </a:p>
          <a:p>
            <a:pPr lvl="1"/>
            <a:r>
              <a:rPr lang="en-US" altLang="ko-KR" sz="1800" dirty="0"/>
              <a:t>Evaluate downside risks</a:t>
            </a:r>
          </a:p>
          <a:p>
            <a:pPr lvl="1"/>
            <a:r>
              <a:rPr lang="en-US" altLang="ko-KR" sz="1800" dirty="0"/>
              <a:t>Calculate probability of exceeding university thresholds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8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Endowment Management:</a:t>
            </a:r>
            <a:br>
              <a:rPr lang="en-US" altLang="ko-KR" dirty="0"/>
            </a:br>
            <a:r>
              <a:rPr lang="en-US" altLang="ko-KR" sz="2000" dirty="0"/>
              <a:t>Step 1: Asset Allocation Targets and Capital Market Assumptions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577A2A3-5E0A-D6A6-D8B5-571C1812E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2"/>
            <a:ext cx="8487295" cy="488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Panel A: Asset Allocation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Panel B: Projected Returns for Asset Categories – Single Regime</a:t>
            </a:r>
          </a:p>
          <a:p>
            <a:pPr marL="0" indent="0">
              <a:buNone/>
            </a:pPr>
            <a:r>
              <a:rPr lang="en-US" altLang="ko-KR" sz="1600" dirty="0"/>
              <a:t>(Inflation adjusted)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EF5EFA-0665-109A-8C26-33C5FA91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2062099"/>
            <a:ext cx="8668960" cy="905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E265F8-6F0D-91D0-6D7C-49496E82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45" y="3939202"/>
            <a:ext cx="8792802" cy="1019317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D1FFA10-5D47-F1A1-62B0-45FF82DEDE40}"/>
              </a:ext>
            </a:extLst>
          </p:cNvPr>
          <p:cNvSpPr txBox="1">
            <a:spLocks/>
          </p:cNvSpPr>
          <p:nvPr/>
        </p:nvSpPr>
        <p:spPr>
          <a:xfrm>
            <a:off x="1291580" y="5235296"/>
            <a:ext cx="5674486" cy="1019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ts val="1800"/>
              </a:spcBef>
              <a:buClr>
                <a:srgbClr val="D95C05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1pPr>
            <a:lvl2pPr marL="576263" indent="-228600" algn="l" defTabSz="457200" rtl="0" eaLnBrk="1" latinLnBrk="0" hangingPunct="1">
              <a:spcBef>
                <a:spcPts val="700"/>
              </a:spcBef>
              <a:buClr>
                <a:srgbClr val="D95C05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2pPr>
            <a:lvl3pPr marL="855663" indent="-228600" algn="l" defTabSz="457200" rtl="0" eaLnBrk="1" latinLnBrk="0" hangingPunct="1">
              <a:spcBef>
                <a:spcPts val="600"/>
              </a:spcBef>
              <a:buClr>
                <a:srgbClr val="D95C05"/>
              </a:buClr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3pPr>
            <a:lvl4pPr marL="1143000" indent="-228600" algn="l" defTabSz="457200" rtl="0" eaLnBrk="1" latinLnBrk="0" hangingPunct="1">
              <a:spcBef>
                <a:spcPts val="500"/>
              </a:spcBef>
              <a:buClr>
                <a:srgbClr val="D95C05"/>
              </a:buClr>
              <a:buFont typeface="Courier New" pitchFamily="49" charset="0"/>
              <a:buChar char="o"/>
              <a:defRPr sz="12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4pPr>
            <a:lvl5pPr marL="1371600" indent="-228600" algn="l" defTabSz="457200" rtl="0" eaLnBrk="1" latinLnBrk="0" hangingPunct="1">
              <a:spcBef>
                <a:spcPts val="500"/>
              </a:spcBef>
              <a:buClr>
                <a:srgbClr val="D95C05"/>
              </a:buClr>
              <a:buFont typeface="Wingdings" pitchFamily="2" charset="2"/>
              <a:buChar char="Ø"/>
              <a:defRPr sz="1200" kern="1200" baseline="0">
                <a:solidFill>
                  <a:schemeClr val="tx1"/>
                </a:solidFill>
                <a:latin typeface="Corbel"/>
                <a:ea typeface="나눔고딕" pitchFamily="50" charset="-127"/>
                <a:cs typeface="Corbe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Adjust returns across two regimes to match average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capital over the planning period</a:t>
            </a:r>
          </a:p>
        </p:txBody>
      </p:sp>
    </p:spTree>
    <p:extLst>
      <p:ext uri="{BB962C8B-B14F-4D97-AF65-F5344CB8AC3E}">
        <p14:creationId xmlns:p14="http://schemas.microsoft.com/office/powerpoint/2010/main" val="3090823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2"/>
            <a:ext cx="8487295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Single regime</a:t>
            </a:r>
          </a:p>
          <a:p>
            <a:pPr lvl="1"/>
            <a:r>
              <a:rPr lang="en-US" altLang="ko-KR" dirty="0"/>
              <a:t>Simulate asset returns each period via a single multi-normal distribution</a:t>
            </a:r>
          </a:p>
          <a:p>
            <a:r>
              <a:rPr lang="en-US" altLang="ko-KR" sz="2000" dirty="0"/>
              <a:t>Two regime</a:t>
            </a:r>
          </a:p>
          <a:p>
            <a:pPr lvl="1"/>
            <a:r>
              <a:rPr lang="en-US" altLang="ko-KR" dirty="0"/>
              <a:t>Start with non-crash distribution</a:t>
            </a:r>
          </a:p>
          <a:p>
            <a:pPr lvl="1"/>
            <a:r>
              <a:rPr lang="en-US" altLang="ko-KR" dirty="0"/>
              <a:t>Switch between non-crash and crash each quarter depending upon transition probability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Multi-Period Simulation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40EDC0-7B3C-BBA3-8895-2EB89BCF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" y="3670852"/>
            <a:ext cx="8686800" cy="28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0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Multi-Period Simulation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F58EB8-3266-7A3E-8355-DD5314D0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734296"/>
            <a:ext cx="7132320" cy="46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4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Simulation Functions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48C2DF-B5EB-3098-FC4E-4981DA3B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2122709"/>
            <a:ext cx="8907118" cy="1381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855E8-4F1C-6D60-9D49-48F76D501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1" y="3928253"/>
            <a:ext cx="840222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Outputs of Monte Carlo Simulation:</a:t>
            </a:r>
            <a:br>
              <a:rPr lang="en-US" altLang="ko-KR" dirty="0"/>
            </a:br>
            <a:r>
              <a:rPr lang="en-US" altLang="ko-KR" dirty="0"/>
              <a:t>Compare Single and Two-Regime Models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A04E4-C179-7055-0E6B-2D408655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2880"/>
            <a:ext cx="7631084" cy="37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Comparison: spending cut during crash periods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B3218D-E099-D1D5-E7E5-9F0E949B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4" y="2111433"/>
            <a:ext cx="7502533" cy="40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55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2"/>
            <a:ext cx="8487295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Address spending and savings issues</a:t>
            </a:r>
          </a:p>
          <a:p>
            <a:pPr lvl="1"/>
            <a:r>
              <a:rPr lang="en-US" altLang="ko-KR" sz="1800" dirty="0"/>
              <a:t>Individuals</a:t>
            </a:r>
          </a:p>
          <a:p>
            <a:pPr lvl="2"/>
            <a:r>
              <a:rPr lang="en-US" altLang="ko-KR" sz="1600" dirty="0"/>
              <a:t>In retirement – decrease spending during severe market drops</a:t>
            </a:r>
          </a:p>
          <a:p>
            <a:pPr lvl="2"/>
            <a:r>
              <a:rPr lang="en-US" altLang="ko-KR" sz="1600" dirty="0"/>
              <a:t>Planning for retirement – automatic enrollments, especially for younger workers</a:t>
            </a:r>
          </a:p>
          <a:p>
            <a:pPr lvl="2"/>
            <a:r>
              <a:rPr lang="en-US" altLang="ko-KR" sz="1600" dirty="0"/>
              <a:t>Larger penalties for withdrawing funds when changing companies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Pension plans – increase retirement age</a:t>
            </a:r>
          </a:p>
          <a:p>
            <a:pPr lvl="2"/>
            <a:r>
              <a:rPr lang="en-US" altLang="ko-KR" sz="1600" dirty="0"/>
              <a:t>Singapore – discussing inducements to work longer (6 to 7% added payouts after age 65)</a:t>
            </a:r>
          </a:p>
          <a:p>
            <a:pPr lvl="2"/>
            <a:r>
              <a:rPr lang="en-US" altLang="ko-KR" sz="1600" dirty="0"/>
              <a:t>U.S. increase payouts if retirement is postponed from 66 to 70 ($33k to $41k/year)</a:t>
            </a:r>
          </a:p>
          <a:p>
            <a:r>
              <a:rPr lang="en-US" altLang="ko-KR" sz="2000" dirty="0"/>
              <a:t>Sovereign wealth funds -&gt; increase payouts during downturns (counter cyclic)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Lessons for Other Investors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64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2"/>
            <a:ext cx="8487295" cy="4880111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Mulvey, J. “Identifying Economic Regimes: Reducing Downside Risks for University Endowments and Foundations, “ </a:t>
            </a:r>
            <a:r>
              <a:rPr lang="en-US" altLang="ko-KR" sz="1600" i="1" dirty="0"/>
              <a:t>Journal of Portfolio Management</a:t>
            </a:r>
            <a:r>
              <a:rPr lang="en-US" altLang="ko-KR" sz="1600" dirty="0"/>
              <a:t>, 2016 (with H. Liu).</a:t>
            </a:r>
          </a:p>
          <a:p>
            <a:r>
              <a:rPr lang="en-US" altLang="ko-KR" sz="1600" dirty="0"/>
              <a:t>“Dynamic Asset Allocation for Varied </a:t>
            </a:r>
            <a:r>
              <a:rPr lang="en-US" altLang="ko-KR" sz="1600" dirty="0" err="1"/>
              <a:t>Finanacial</a:t>
            </a:r>
            <a:r>
              <a:rPr lang="en-US" altLang="ko-KR" sz="1600" dirty="0"/>
              <a:t> Markets under Regime Switching Framework, “ </a:t>
            </a:r>
            <a:r>
              <a:rPr lang="en-US" altLang="ko-KR" sz="1600" i="1" dirty="0"/>
              <a:t>European Journal of Operational Research</a:t>
            </a:r>
            <a:r>
              <a:rPr lang="en-US" altLang="ko-KR" sz="1600" dirty="0"/>
              <a:t>, G. Bae., W. Kim, and J. Mulvey 2013.</a:t>
            </a:r>
          </a:p>
          <a:p>
            <a:r>
              <a:rPr lang="en-US" altLang="ko-KR" sz="1600" dirty="0" err="1"/>
              <a:t>Nystrup</a:t>
            </a:r>
            <a:r>
              <a:rPr lang="en-US" altLang="ko-KR" sz="1600" dirty="0"/>
              <a:t>, P., B.W. Hansen, H. Madsen, and E. Lindstrom. “Regime-Based Versus Static Asset Allocation: Letting the Data Speak.” </a:t>
            </a:r>
            <a:r>
              <a:rPr lang="en-US" altLang="ko-KR" sz="1600" i="1" dirty="0"/>
              <a:t>Journal of Portfolio Management</a:t>
            </a:r>
            <a:r>
              <a:rPr lang="en-US" altLang="ko-KR" sz="1600" dirty="0"/>
              <a:t>, Vol. 42, No 1. (2015), pp. 103-109.</a:t>
            </a:r>
          </a:p>
          <a:p>
            <a:r>
              <a:rPr lang="en-US" altLang="ko-KR" sz="1600" dirty="0"/>
              <a:t>R.J. </a:t>
            </a:r>
            <a:r>
              <a:rPr lang="en-US" altLang="ko-KR" sz="1600" dirty="0" err="1"/>
              <a:t>Tibshirani</a:t>
            </a:r>
            <a:r>
              <a:rPr lang="en-US" altLang="ko-KR" sz="1600" dirty="0"/>
              <a:t>. “Adaptive Piecewise Polynomial Estimation Via Trend Filtering,” </a:t>
            </a:r>
            <a:r>
              <a:rPr lang="en-US" altLang="ko-KR" sz="1600" i="1" dirty="0"/>
              <a:t>The</a:t>
            </a:r>
            <a:r>
              <a:rPr lang="ko-KR" altLang="en-US" sz="1600" i="1" dirty="0"/>
              <a:t> </a:t>
            </a:r>
            <a:r>
              <a:rPr lang="en-US" altLang="ko-KR" sz="1600" i="1" dirty="0"/>
              <a:t>Annuals of Statistics</a:t>
            </a:r>
            <a:r>
              <a:rPr lang="en-US" altLang="ko-KR" sz="1600" dirty="0"/>
              <a:t>, March (2014)</a:t>
            </a:r>
          </a:p>
          <a:p>
            <a:r>
              <a:rPr lang="en-US" altLang="ko-KR" sz="1600" dirty="0" err="1"/>
              <a:t>Guidolin</a:t>
            </a:r>
            <a:r>
              <a:rPr lang="en-US" altLang="ko-KR" sz="1600" dirty="0"/>
              <a:t>, M., and A. </a:t>
            </a:r>
            <a:r>
              <a:rPr lang="en-US" altLang="ko-KR" sz="1600" dirty="0" err="1"/>
              <a:t>Timmermann</a:t>
            </a:r>
            <a:r>
              <a:rPr lang="en-US" altLang="ko-KR" sz="1600" dirty="0"/>
              <a:t> "Asset Allocation Under Multivariate Regime Switching,” </a:t>
            </a:r>
            <a:r>
              <a:rPr lang="en-US" altLang="ko-KR" sz="1600" i="1" dirty="0"/>
              <a:t>Journal of Economic Dynamics and Control</a:t>
            </a:r>
            <a:r>
              <a:rPr lang="en-US" altLang="ko-KR" sz="1600" dirty="0"/>
              <a:t>, Vol. 31, No. 11 (2007), pp. 3503-3544.</a:t>
            </a:r>
            <a:endParaRPr lang="en-US" altLang="ko-KR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4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General Purpose: build anything</a:t>
            </a:r>
          </a:p>
          <a:p>
            <a:r>
              <a:rPr lang="en-US" altLang="ko-KR" sz="2000" dirty="0"/>
              <a:t>Open Source! Free!</a:t>
            </a:r>
          </a:p>
          <a:p>
            <a:r>
              <a:rPr lang="en-US" altLang="ko-KR" sz="2000" dirty="0"/>
              <a:t>Many applications and fields</a:t>
            </a:r>
          </a:p>
          <a:p>
            <a:r>
              <a:rPr lang="en-US" altLang="ko-KR" dirty="0"/>
              <a:t>Python Packages, also for Data Science</a:t>
            </a:r>
          </a:p>
          <a:p>
            <a:pPr lvl="1"/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en-US" altLang="ko-KR" dirty="0"/>
              <a:t>Pandas</a:t>
            </a:r>
          </a:p>
          <a:p>
            <a:pPr lvl="1"/>
            <a:r>
              <a:rPr lang="en-US" altLang="ko-KR" dirty="0" err="1"/>
              <a:t>Scipy</a:t>
            </a:r>
            <a:endParaRPr lang="en-US" altLang="ko-KR" dirty="0"/>
          </a:p>
          <a:p>
            <a:pPr lvl="1"/>
            <a:r>
              <a:rPr lang="en-US" altLang="ko-KR" dirty="0"/>
              <a:t>CVXPY</a:t>
            </a:r>
          </a:p>
          <a:p>
            <a:pPr lvl="1"/>
            <a:r>
              <a:rPr lang="en-US" altLang="ko-KR" dirty="0" err="1"/>
              <a:t>Statsmodels</a:t>
            </a:r>
            <a:endParaRPr lang="en-US" altLang="ko-KR" dirty="0"/>
          </a:p>
          <a:p>
            <a:pPr lvl="1"/>
            <a:r>
              <a:rPr lang="en-US" altLang="ko-KR" dirty="0"/>
              <a:t>Scikit-learn</a:t>
            </a:r>
          </a:p>
          <a:p>
            <a:pPr lvl="1"/>
            <a:r>
              <a:rPr lang="en-US" altLang="ko-KR" dirty="0"/>
              <a:t>...</a:t>
            </a:r>
          </a:p>
          <a:p>
            <a:r>
              <a:rPr lang="en-US" altLang="ko-KR" dirty="0"/>
              <a:t>Download version 3.x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5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Packages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09F76-5D0A-5C63-1886-CB7D178F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75" y="1907881"/>
            <a:ext cx="4829849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 to Know Our Dataset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F24176-FCF0-A0BB-C165-65FB162D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74228"/>
            <a:ext cx="8686800" cy="18342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4C7DF3-7C76-997A-F986-0AB0AEAC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88124"/>
            <a:ext cx="542048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904-8586-A549-88DF-E9DBAF3C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altLang="ko-KR" dirty="0"/>
              <a:t>to Economic Regimes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2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8011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Recap: Concept of a Regime</a:t>
            </a:r>
          </a:p>
          <a:p>
            <a:pPr lvl="1"/>
            <a:r>
              <a:rPr lang="en-US" altLang="ko-KR" sz="1800" dirty="0"/>
              <a:t>A period of time in which the characteristics of market performance and related economic activity are reasonably stable</a:t>
            </a:r>
          </a:p>
          <a:p>
            <a:pPr lvl="1"/>
            <a:r>
              <a:rPr lang="en-US" altLang="ko-KR" sz="1800" dirty="0"/>
              <a:t>Economic regimes should be distinctive from each other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Why do we use regimes?</a:t>
            </a:r>
          </a:p>
          <a:p>
            <a:pPr lvl="1"/>
            <a:r>
              <a:rPr lang="en-US" altLang="ko-KR" sz="1800" dirty="0"/>
              <a:t>Previous assumption: normally distributed returns</a:t>
            </a:r>
          </a:p>
          <a:p>
            <a:pPr lvl="1"/>
            <a:r>
              <a:rPr lang="en-US" altLang="ko-KR" sz="1800" dirty="0"/>
              <a:t>Is this a good assumption of the market?</a:t>
            </a:r>
          </a:p>
          <a:p>
            <a:pPr lvl="1"/>
            <a:r>
              <a:rPr lang="en-US" altLang="ko-KR" sz="1800" dirty="0"/>
              <a:t>Let’s see some real data!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 for Modeling Regimes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3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Market Return is NOT Normally Distributed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C3815A-4658-9B59-941A-5DAC8634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823" y="1779476"/>
            <a:ext cx="5361362" cy="41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3388"/>
      </p:ext>
    </p:extLst>
  </p:cSld>
  <p:clrMapOvr>
    <a:masterClrMapping/>
  </p:clrMapOvr>
</p:sld>
</file>

<file path=ppt/theme/theme1.xml><?xml version="1.0" encoding="utf-8"?>
<a:theme xmlns:a="http://schemas.openxmlformats.org/drawingml/2006/main" name="DPT Global Equity Regime Identification Tactic 0604">
  <a:themeElements>
    <a:clrScheme name="DPT Color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EA3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6EA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5D532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400" dirty="0" smtClean="0">
            <a:latin typeface="Corbe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36729</TotalTime>
  <Words>955</Words>
  <Application>Microsoft Office PowerPoint</Application>
  <PresentationFormat>화면 슬라이드 쇼(4:3)</PresentationFormat>
  <Paragraphs>170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Calibri</vt:lpstr>
      <vt:lpstr>Corbel</vt:lpstr>
      <vt:lpstr>Courier New</vt:lpstr>
      <vt:lpstr>Wingdings</vt:lpstr>
      <vt:lpstr>DPT Global Equity Regime Identification Tactic 0604</vt:lpstr>
      <vt:lpstr>REGIME-BASED INVESTMENT MODELS AND MULTI-PERIOD MONTE CARLO SIMULATIONS</vt:lpstr>
      <vt:lpstr>Module Outline</vt:lpstr>
      <vt:lpstr>Introduction to Python</vt:lpstr>
      <vt:lpstr>Python</vt:lpstr>
      <vt:lpstr>Import Packages</vt:lpstr>
      <vt:lpstr>Get to Know Our Dataset</vt:lpstr>
      <vt:lpstr>Introduction to Economic Regimes</vt:lpstr>
      <vt:lpstr>Motivation for Modeling Regimes</vt:lpstr>
      <vt:lpstr>Market Return is NOT Normally Distributed</vt:lpstr>
      <vt:lpstr>Plot the Distribution Under Each Regime</vt:lpstr>
      <vt:lpstr>Motivate Economic Regimes – Correlation Perspective</vt:lpstr>
      <vt:lpstr>Crash Periods are Different than Normal Economic Periods</vt:lpstr>
      <vt:lpstr>A Machine Learning Method: Trend Filtering</vt:lpstr>
      <vt:lpstr>Trend Filtering Approach</vt:lpstr>
      <vt:lpstr>Trend Filtering</vt:lpstr>
      <vt:lpstr>Parameter selection</vt:lpstr>
      <vt:lpstr>Trend Filtering (Code)</vt:lpstr>
      <vt:lpstr>Fitted values by the Trend Filtering Algorithm</vt:lpstr>
      <vt:lpstr>Plot the Regimes</vt:lpstr>
      <vt:lpstr>A Scenario Based Portfolio Model</vt:lpstr>
      <vt:lpstr>Markowitz Mean-Variance Model</vt:lpstr>
      <vt:lpstr>Efficient Frontier – Traditional Portfolio Model</vt:lpstr>
      <vt:lpstr>Efficient Frontier</vt:lpstr>
      <vt:lpstr>Example Efficient Frontier</vt:lpstr>
      <vt:lpstr>Single Period Scenario Tree {S}</vt:lpstr>
      <vt:lpstr>Scenario – Based Portfolio Model</vt:lpstr>
      <vt:lpstr>Comparing Efficient Frontiers</vt:lpstr>
      <vt:lpstr>Single Period Scenario Tree {S} with Two Regimes</vt:lpstr>
      <vt:lpstr>Traditional vs Two-Regime Model</vt:lpstr>
      <vt:lpstr>A Multi-Regime Model for a University Endowment</vt:lpstr>
      <vt:lpstr>Goals</vt:lpstr>
      <vt:lpstr>Endowment Management: Step 1: Asset Allocation Targets and Capital Market Assumptions</vt:lpstr>
      <vt:lpstr>Multi-Period Simulation</vt:lpstr>
      <vt:lpstr>Multi-Period Simulation</vt:lpstr>
      <vt:lpstr>Simulation Functions</vt:lpstr>
      <vt:lpstr>Outputs of Monte Carlo Simulation: Compare Single and Two-Regime Models</vt:lpstr>
      <vt:lpstr>Comparison: spending cut during crash periods</vt:lpstr>
      <vt:lpstr>Lessons for Other Investors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Machine Learning and Stochastic Decision Models</dc:title>
  <dc:subject/>
  <dc:creator>John Mulvey</dc:creator>
  <cp:keywords/>
  <dc:description/>
  <cp:lastModifiedBy>Hong JunHwa</cp:lastModifiedBy>
  <cp:revision>812</cp:revision>
  <cp:lastPrinted>2020-07-24T20:44:58Z</cp:lastPrinted>
  <dcterms:created xsi:type="dcterms:W3CDTF">2015-11-12T21:19:11Z</dcterms:created>
  <dcterms:modified xsi:type="dcterms:W3CDTF">2022-12-29T14:24:46Z</dcterms:modified>
  <cp:category/>
</cp:coreProperties>
</file>